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31" r:id="rId2"/>
  </p:sldMasterIdLst>
  <p:notesMasterIdLst>
    <p:notesMasterId r:id="rId12"/>
  </p:notesMasterIdLst>
  <p:handoutMasterIdLst>
    <p:handoutMasterId r:id="rId13"/>
  </p:handoutMasterIdLst>
  <p:sldIdLst>
    <p:sldId id="257" r:id="rId3"/>
    <p:sldId id="307" r:id="rId4"/>
    <p:sldId id="314" r:id="rId5"/>
    <p:sldId id="308" r:id="rId6"/>
    <p:sldId id="309" r:id="rId7"/>
    <p:sldId id="310" r:id="rId8"/>
    <p:sldId id="311" r:id="rId9"/>
    <p:sldId id="312" r:id="rId10"/>
    <p:sldId id="313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 McNamara" initials="D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7" autoAdjust="0"/>
    <p:restoredTop sz="94660"/>
  </p:normalViewPr>
  <p:slideViewPr>
    <p:cSldViewPr>
      <p:cViewPr varScale="1">
        <p:scale>
          <a:sx n="74" d="100"/>
          <a:sy n="74" d="100"/>
        </p:scale>
        <p:origin x="178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8" tIns="46149" rIns="92298" bIns="4614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9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8" tIns="46149" rIns="92298" bIns="4614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3C0C7D05-3AC5-4FD9-980B-DF50C16BCF3D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6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8" tIns="46149" rIns="92298" bIns="4614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8" tIns="46149" rIns="92298" bIns="4614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AA944EDB-64BB-48A6-8E29-C53419F495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527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2298" tIns="46149" rIns="92298" bIns="4614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5138"/>
          </a:xfrm>
          <a:prstGeom prst="rect">
            <a:avLst/>
          </a:prstGeom>
        </p:spPr>
        <p:txBody>
          <a:bodyPr vert="horz" lIns="92298" tIns="46149" rIns="92298" bIns="4614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49B1BC-4088-4A99-B4DF-612AA00B1ED8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8" tIns="46149" rIns="92298" bIns="4614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426"/>
            <a:ext cx="5608320" cy="4183063"/>
          </a:xfrm>
          <a:prstGeom prst="rect">
            <a:avLst/>
          </a:prstGeom>
        </p:spPr>
        <p:txBody>
          <a:bodyPr vert="horz" lIns="92298" tIns="46149" rIns="92298" bIns="4614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6"/>
            <a:ext cx="3037840" cy="465138"/>
          </a:xfrm>
          <a:prstGeom prst="rect">
            <a:avLst/>
          </a:prstGeom>
        </p:spPr>
        <p:txBody>
          <a:bodyPr vert="horz" lIns="92298" tIns="46149" rIns="92298" bIns="4614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676"/>
            <a:ext cx="3037840" cy="465138"/>
          </a:xfrm>
          <a:prstGeom prst="rect">
            <a:avLst/>
          </a:prstGeom>
        </p:spPr>
        <p:txBody>
          <a:bodyPr vert="horz" lIns="92298" tIns="46149" rIns="92298" bIns="4614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A37596-2F38-40F9-A97C-85A8C58253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615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0C164A-6BD3-42EA-9458-1ACBF4CF7B89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026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298" tIns="46149" rIns="92298" bIns="46149"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2</a:t>
            </a:fld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9472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298" tIns="46149" rIns="92298" bIns="4614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3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0167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298" tIns="46149" rIns="92298" bIns="4614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4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4970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298" tIns="46149" rIns="92298" bIns="4614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5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6522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298" tIns="46149" rIns="92298" bIns="4614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6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190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298" tIns="46149" rIns="92298" bIns="4614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7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88089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298" tIns="46149" rIns="92298" bIns="4614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8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8426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9" y="8829676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298" tIns="46149" rIns="92298" bIns="46149"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9</a:t>
            </a:fld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1291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9BFAE-83D2-4797-B202-98CD23D2E321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84F70E-5089-4F04-971C-0AD295B574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B049A-460C-4D0E-A8E7-7DB1493F61AE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8A245-F378-4DEE-9212-58DBC87F30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5DFCB9-7267-4D34-835B-30E4116EB83D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8DC60-A1F4-43A7-8085-D503AA201ED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10C418-44B4-47E8-9C6A-94FD2C18E635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638C4-8677-41C1-8BD0-6D14623E949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60F90F-E840-4ED3-B76B-4ABFCB33F87A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9CA7B-014D-44C6-82CF-9238C9B801E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618D95-3A17-47AC-B3D9-1FAF0408BC3A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40422-2F64-4D3E-A191-DFDDDAE460F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959D37-D750-4E32-A82C-362D1C12150E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01AD0-A136-4BFF-A9C4-972E3FB3877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60EF1-2C67-4C2A-942E-6DC24938EFA9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7B4F3-136D-4449-9171-3ADE689AF3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8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7ABE7-BA1F-4F8E-8A57-C65B8DE99E08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E8E7C-6133-447D-BD58-9D33E62760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7226D-F93F-45AB-ACE4-C00289EF290D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FBAF8-81C2-45D5-98B1-D67C2A7C47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96BA0A-BCD9-409A-B74E-2C76C2E693F1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AF38C-DB19-4EDC-ABC3-2539903554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8F546F-D3C2-4BBF-9B71-B6C9CF1E3FFF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02FD6-AFA7-408B-B1B1-1E45315EC6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5B90DD-0FCB-43DC-B932-44C4887CA0B8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E0AD8-4AD1-4AAF-80BB-3C2D5BE6417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49576C-268D-476B-8282-4EFCEC3DA49B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1EB14-FFB2-4167-BA84-B20209037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1120F3-50CA-4725-BE21-8C63E3E3C4D3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22A57-66A7-42AB-B67A-8C6D165CE81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2F1EF8-B85D-41F1-892E-EDB770E4E6D2}" type="datetimeFigureOut">
              <a:rPr lang="en-US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46050" y="6208713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02030CD-2A86-468B-ADA5-80134B531A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0D29241-E0C3-4D4C-A26A-6146B134CE7A}" type="datetimeFigureOut">
              <a:rPr lang="en-US" smtClean="0"/>
              <a:pPr>
                <a:defRPr/>
              </a:pPr>
              <a:t>7/14/2015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3666D1D-DC91-4487-A45E-50BAED05E3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8" name="Group 6"/>
          <p:cNvGrpSpPr>
            <a:grpSpLocks/>
          </p:cNvGrpSpPr>
          <p:nvPr userDrawn="1"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17" name="Group 15"/>
          <p:cNvGrpSpPr>
            <a:grpSpLocks/>
          </p:cNvGrpSpPr>
          <p:nvPr userDrawn="1"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 idx="4294967295"/>
          </p:nvPr>
        </p:nvSpPr>
        <p:spPr>
          <a:xfrm>
            <a:off x="457200" y="2743200"/>
            <a:ext cx="7772400" cy="1143000"/>
          </a:xfrm>
        </p:spPr>
        <p:txBody>
          <a:bodyPr bIns="91440" anchor="b">
            <a:normAutofit fontScale="90000"/>
          </a:bodyPr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Working with Data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Part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Introduction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57200" y="1676400"/>
            <a:ext cx="85344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700" dirty="0"/>
              <a:t>W</a:t>
            </a:r>
            <a:r>
              <a:rPr lang="en-US" sz="2700" dirty="0" smtClean="0"/>
              <a:t>e will present important modeling functionality within JMP but we cannot cover every feature of JMP.</a:t>
            </a:r>
          </a:p>
          <a:p>
            <a:pPr eaLnBrk="1" hangingPunct="1"/>
            <a:r>
              <a:rPr lang="en-US" sz="2700" dirty="0" smtClean="0"/>
              <a:t>What you will gain is a thorough working knowledge of this data mining software package and the ability to explore the software on your own to learn other needed functionality. </a:t>
            </a:r>
          </a:p>
          <a:p>
            <a:pPr eaLnBrk="1" hangingPunct="1"/>
            <a:r>
              <a:rPr lang="en-US" sz="2700" dirty="0" smtClean="0"/>
              <a:t>You will also learn that there are no right answers of how to deal with data problems.</a:t>
            </a:r>
          </a:p>
          <a:p>
            <a:pPr eaLnBrk="1" hangingPunct="1"/>
            <a:r>
              <a:rPr lang="en-US" sz="2700" dirty="0" smtClean="0"/>
              <a:t>This chapter will discuss important data issues and illustrate examples of how to deal with these issues.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Introduction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57200" y="1905000"/>
            <a:ext cx="85344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A critically important step in the data mining process is preparing the data for modeling.</a:t>
            </a:r>
          </a:p>
          <a:p>
            <a:pPr eaLnBrk="1" hangingPunct="1"/>
            <a:r>
              <a:rPr lang="en-US" sz="3000" dirty="0" smtClean="0"/>
              <a:t>Some experts believe that 85% of the data mining process involves preparing the data.</a:t>
            </a:r>
          </a:p>
          <a:p>
            <a:pPr eaLnBrk="1" hangingPunct="1"/>
            <a:r>
              <a:rPr lang="en-US" sz="3000" dirty="0" smtClean="0"/>
              <a:t>The first step is identifying what data (variables) are needed to address the business problem.</a:t>
            </a:r>
          </a:p>
          <a:p>
            <a:pPr eaLnBrk="1" hangingPunct="1"/>
            <a:r>
              <a:rPr lang="en-US" sz="3000" dirty="0" smtClean="0"/>
              <a:t>The next step explores the data to identify potential data quality issues and to fully understand the data and the variables.</a:t>
            </a:r>
          </a:p>
        </p:txBody>
      </p:sp>
    </p:spTree>
    <p:extLst>
      <p:ext uri="{BB962C8B-B14F-4D97-AF65-F5344CB8AC3E}">
        <p14:creationId xmlns:p14="http://schemas.microsoft.com/office/powerpoint/2010/main" val="83038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Introduction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57200" y="1905000"/>
            <a:ext cx="85344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In this chapter, we will:</a:t>
            </a:r>
          </a:p>
          <a:p>
            <a:pPr lvl="1"/>
            <a:r>
              <a:rPr lang="en-US" sz="2800" dirty="0" smtClean="0"/>
              <a:t>Explore data one variable at a time</a:t>
            </a:r>
          </a:p>
          <a:p>
            <a:pPr lvl="1"/>
            <a:r>
              <a:rPr lang="en-US" sz="2800" dirty="0" smtClean="0"/>
              <a:t>Two variables at a time</a:t>
            </a:r>
          </a:p>
          <a:p>
            <a:pPr lvl="1"/>
            <a:r>
              <a:rPr lang="en-US" sz="2800" dirty="0" smtClean="0"/>
              <a:t>Many variables at a time</a:t>
            </a:r>
          </a:p>
          <a:p>
            <a:pPr lvl="1"/>
            <a:endParaRPr lang="en-US" sz="2800" dirty="0"/>
          </a:p>
          <a:p>
            <a:r>
              <a:rPr lang="en-US" sz="3000" dirty="0" smtClean="0"/>
              <a:t>We will also explore and address:</a:t>
            </a:r>
          </a:p>
          <a:p>
            <a:pPr lvl="1"/>
            <a:r>
              <a:rPr lang="en-US" sz="2800" dirty="0" smtClean="0"/>
              <a:t>Data quality issues: for example, missing data, messy data (errors), and data in the wrong format.</a:t>
            </a:r>
          </a:p>
        </p:txBody>
      </p:sp>
    </p:spTree>
    <p:extLst>
      <p:ext uri="{BB962C8B-B14F-4D97-AF65-F5344CB8AC3E}">
        <p14:creationId xmlns:p14="http://schemas.microsoft.com/office/powerpoint/2010/main" val="100302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JMP Basics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57200" y="1905000"/>
            <a:ext cx="85344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At this point, we assume that JMP 12 has been successfully installed on your computer.</a:t>
            </a:r>
          </a:p>
          <a:p>
            <a:pPr eaLnBrk="1" hangingPunct="1"/>
            <a:r>
              <a:rPr lang="en-US" sz="3000" dirty="0" smtClean="0"/>
              <a:t>In JMP, data are represented in Data Tables.</a:t>
            </a:r>
          </a:p>
          <a:p>
            <a:pPr eaLnBrk="1" hangingPunct="1"/>
            <a:r>
              <a:rPr lang="en-US" sz="3000" dirty="0" smtClean="0"/>
              <a:t>The diagram on the next page is an example of a data table.</a:t>
            </a:r>
          </a:p>
        </p:txBody>
      </p:sp>
    </p:spTree>
    <p:extLst>
      <p:ext uri="{BB962C8B-B14F-4D97-AF65-F5344CB8AC3E}">
        <p14:creationId xmlns:p14="http://schemas.microsoft.com/office/powerpoint/2010/main" val="421602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JMP Basics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57200" y="1905000"/>
            <a:ext cx="8534400" cy="4495800"/>
          </a:xfrm>
        </p:spPr>
        <p:txBody>
          <a:bodyPr>
            <a:noAutofit/>
          </a:bodyPr>
          <a:lstStyle/>
          <a:p>
            <a:pPr eaLnBrk="1" hangingPunct="1"/>
            <a:endParaRPr lang="en-US" sz="2800" dirty="0" smtClean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-76200"/>
            <a:ext cx="9296400" cy="6934200"/>
          </a:xfrm>
          <a:prstGeom prst="rect">
            <a:avLst/>
          </a:prstGeom>
          <a:extLst>
            <a:ext uri="{FAA26D3D-D897-4be2-8F04-BA451C77F1D7}">
              <ma14:placeholderFlag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150175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JMP Basics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57200" y="1676400"/>
            <a:ext cx="85344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Data are stored in JMP in rows and columns.</a:t>
            </a:r>
          </a:p>
          <a:p>
            <a:pPr eaLnBrk="1" hangingPunct="1"/>
            <a:r>
              <a:rPr lang="en-US" sz="3000" dirty="0" smtClean="0"/>
              <a:t>The columns are the variables (names listed across the top).</a:t>
            </a:r>
          </a:p>
          <a:p>
            <a:pPr eaLnBrk="1" hangingPunct="1"/>
            <a:r>
              <a:rPr lang="en-US" sz="3000" dirty="0" smtClean="0"/>
              <a:t>Each row represents an observation.</a:t>
            </a:r>
          </a:p>
          <a:p>
            <a:pPr eaLnBrk="1" hangingPunct="1"/>
            <a:r>
              <a:rPr lang="en-US" sz="3000" dirty="0" smtClean="0"/>
              <a:t>The Table Panel shows the name of the data table and any saved scripts (like a macro which can be saved to the data table).</a:t>
            </a:r>
          </a:p>
          <a:p>
            <a:pPr eaLnBrk="1" hangingPunct="1"/>
            <a:r>
              <a:rPr lang="en-US" sz="3000" dirty="0" smtClean="0"/>
              <a:t>Columns </a:t>
            </a:r>
            <a:r>
              <a:rPr lang="en-US" sz="3000" dirty="0" smtClean="0"/>
              <a:t>Panel shows the number of variables and their names as well as the modeling type for each variable.</a:t>
            </a:r>
          </a:p>
          <a:p>
            <a:pPr eaLnBrk="1" hangingPunct="1"/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42530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JMP Basics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6200" y="1600200"/>
            <a:ext cx="90678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The modeling type is critically important and is denoted by the colored icon next to the variable name. This will be discussed in more detail soon.</a:t>
            </a:r>
          </a:p>
          <a:p>
            <a:pPr eaLnBrk="1" hangingPunct="1"/>
            <a:r>
              <a:rPr lang="en-US" sz="3000" dirty="0" smtClean="0"/>
              <a:t>The Row Panel specifies the number of rows:</a:t>
            </a:r>
          </a:p>
          <a:p>
            <a:pPr lvl="1"/>
            <a:r>
              <a:rPr lang="en-US" sz="2400" dirty="0" smtClean="0"/>
              <a:t>Selected rows are highlighted – row 4 in the diagram.</a:t>
            </a:r>
          </a:p>
          <a:p>
            <a:pPr lvl="1"/>
            <a:r>
              <a:rPr lang="en-US" sz="2400" dirty="0" smtClean="0"/>
              <a:t>Hidden rows will not appear on graphs – mask – rows 1-3.</a:t>
            </a:r>
          </a:p>
          <a:p>
            <a:pPr lvl="1"/>
            <a:r>
              <a:rPr lang="en-US" sz="2400" dirty="0" smtClean="0"/>
              <a:t>Excluded rows are not included in future analysis – don’t sign – rows 1-3.</a:t>
            </a:r>
          </a:p>
          <a:p>
            <a:pPr lvl="1"/>
            <a:r>
              <a:rPr lang="en-US" sz="2400" dirty="0" smtClean="0"/>
              <a:t>Labeled rows are labeled on graphs – tag – row 5.</a:t>
            </a:r>
          </a:p>
          <a:p>
            <a:r>
              <a:rPr lang="en-US" sz="3000" dirty="0" smtClean="0"/>
              <a:t>We will not use hidden, excluded, or labeled rows in this course.</a:t>
            </a:r>
          </a:p>
          <a:p>
            <a:pPr eaLnBrk="1" hangingPunct="1"/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334431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152400"/>
            <a:ext cx="7772400" cy="1143000"/>
          </a:xfrm>
        </p:spPr>
        <p:txBody>
          <a:bodyPr bIns="91440" anchor="b"/>
          <a:lstStyle/>
          <a:p>
            <a:pPr eaLnBrk="1" hangingPunct="1">
              <a:defRPr/>
            </a:pPr>
            <a:r>
              <a:rPr lang="en-US" dirty="0" smtClean="0"/>
              <a:t>JMP Basics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57200" y="1828800"/>
            <a:ext cx="8534400" cy="4495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/>
              <a:t>Red triangles are used to access other commands. Their use will be shown throughout the course.</a:t>
            </a:r>
          </a:p>
          <a:p>
            <a:pPr eaLnBrk="1" hangingPunct="1"/>
            <a:r>
              <a:rPr lang="en-US" sz="3000" dirty="0" smtClean="0"/>
              <a:t>Gray triangles are used to minimize or maximize display areas.</a:t>
            </a:r>
          </a:p>
          <a:p>
            <a:pPr eaLnBrk="1" hangingPunct="1"/>
            <a:r>
              <a:rPr lang="en-US" sz="3000" dirty="0" smtClean="0"/>
              <a:t>Right-click in different regions of the data table or graphs for additional options. </a:t>
            </a:r>
          </a:p>
          <a:p>
            <a:pPr eaLnBrk="1" hangingPunct="1"/>
            <a:r>
              <a:rPr lang="en-US" sz="3000" dirty="0" smtClean="0"/>
              <a:t>JMP can read from a variety of formats but all of our data will appear in either a JMP or Excel file.</a:t>
            </a:r>
          </a:p>
        </p:txBody>
      </p:sp>
    </p:spTree>
    <p:extLst>
      <p:ext uri="{BB962C8B-B14F-4D97-AF65-F5344CB8AC3E}">
        <p14:creationId xmlns:p14="http://schemas.microsoft.com/office/powerpoint/2010/main" val="122709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5_Equity">
      <a:majorFont>
        <a:latin typeface=""/>
        <a:ea typeface=""/>
        <a:cs typeface=""/>
      </a:majorFont>
      <a:minorFont>
        <a:latin typeface="Franklin Gothic Book"/>
        <a:ea typeface=""/>
        <a:cs typeface="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illanov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17786</TotalTime>
  <Words>519</Words>
  <Application>Microsoft Office PowerPoint</Application>
  <PresentationFormat>On-screen Show (4:3)</PresentationFormat>
  <Paragraphs>52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Franklin Gothic Book</vt:lpstr>
      <vt:lpstr>Wingdings 2</vt:lpstr>
      <vt:lpstr>5_Equity</vt:lpstr>
      <vt:lpstr>Villanova</vt:lpstr>
      <vt:lpstr>Working with Data Part 1</vt:lpstr>
      <vt:lpstr>Introduction</vt:lpstr>
      <vt:lpstr>Introduction</vt:lpstr>
      <vt:lpstr>Introduction</vt:lpstr>
      <vt:lpstr>JMP Basics</vt:lpstr>
      <vt:lpstr>JMP Basics</vt:lpstr>
      <vt:lpstr>JMP Basics</vt:lpstr>
      <vt:lpstr>JMP Basics</vt:lpstr>
      <vt:lpstr>JMP Basics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– Classification and Regression Trees</dc:title>
  <dc:subject>Data Mining for Business Intelligence</dc:subject>
  <dc:creator>Shmueli &amp; Bruce</dc:creator>
  <cp:lastModifiedBy>Robert Nydick</cp:lastModifiedBy>
  <cp:revision>85</cp:revision>
  <cp:lastPrinted>2015-07-14T14:31:17Z</cp:lastPrinted>
  <dcterms:created xsi:type="dcterms:W3CDTF">2008-12-06T13:38:17Z</dcterms:created>
  <dcterms:modified xsi:type="dcterms:W3CDTF">2015-07-14T14:34:12Z</dcterms:modified>
</cp:coreProperties>
</file>